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1" r:id="rId2"/>
    <p:sldId id="2562" r:id="rId3"/>
    <p:sldId id="2563" r:id="rId4"/>
    <p:sldId id="2564" r:id="rId5"/>
    <p:sldId id="2565" r:id="rId6"/>
    <p:sldId id="25659" r:id="rId7"/>
    <p:sldId id="2566" r:id="rId8"/>
    <p:sldId id="2567" r:id="rId9"/>
    <p:sldId id="2568" r:id="rId10"/>
    <p:sldId id="2569" r:id="rId11"/>
    <p:sldId id="25610" r:id="rId12"/>
    <p:sldId id="25611" r:id="rId13"/>
    <p:sldId id="25612" r:id="rId14"/>
    <p:sldId id="25613" r:id="rId15"/>
    <p:sldId id="25614" r:id="rId16"/>
    <p:sldId id="25615" r:id="rId17"/>
    <p:sldId id="25616" r:id="rId18"/>
    <p:sldId id="25617" r:id="rId19"/>
    <p:sldId id="25618" r:id="rId20"/>
    <p:sldId id="25619" r:id="rId21"/>
    <p:sldId id="25620" r:id="rId22"/>
    <p:sldId id="25621" r:id="rId23"/>
    <p:sldId id="25622" r:id="rId24"/>
    <p:sldId id="25623" r:id="rId25"/>
    <p:sldId id="25625" r:id="rId26"/>
    <p:sldId id="25626" r:id="rId27"/>
    <p:sldId id="25627" r:id="rId28"/>
    <p:sldId id="25628" r:id="rId29"/>
    <p:sldId id="25629" r:id="rId30"/>
    <p:sldId id="25630" r:id="rId31"/>
    <p:sldId id="25631" r:id="rId32"/>
    <p:sldId id="25632" r:id="rId33"/>
    <p:sldId id="25633" r:id="rId34"/>
    <p:sldId id="25634" r:id="rId35"/>
    <p:sldId id="25635" r:id="rId36"/>
    <p:sldId id="25636" r:id="rId37"/>
    <p:sldId id="25637" r:id="rId38"/>
    <p:sldId id="25638" r:id="rId39"/>
    <p:sldId id="25639" r:id="rId40"/>
    <p:sldId id="25640" r:id="rId41"/>
    <p:sldId id="25641" r:id="rId42"/>
    <p:sldId id="25642" r:id="rId43"/>
    <p:sldId id="25643" r:id="rId44"/>
    <p:sldId id="25644" r:id="rId45"/>
    <p:sldId id="25645" r:id="rId46"/>
    <p:sldId id="25646" r:id="rId47"/>
    <p:sldId id="25647" r:id="rId48"/>
    <p:sldId id="25648" r:id="rId49"/>
    <p:sldId id="25649" r:id="rId50"/>
    <p:sldId id="25650" r:id="rId51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B56CA-4BB8-4AFB-A635-97C0CB306F41}" v="1" dt="2025-02-01T04:53:54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6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nson David" userId="6b2dee26998eda61" providerId="LiveId" clId="{4AEB56CA-4BB8-4AFB-A635-97C0CB306F41}"/>
    <pc:docChg chg="addSld delSld modSld">
      <pc:chgData name="Bronson David" userId="6b2dee26998eda61" providerId="LiveId" clId="{4AEB56CA-4BB8-4AFB-A635-97C0CB306F41}" dt="2025-02-01T04:54:00.209" v="2" actId="47"/>
      <pc:docMkLst>
        <pc:docMk/>
      </pc:docMkLst>
      <pc:sldChg chg="new del">
        <pc:chgData name="Bronson David" userId="6b2dee26998eda61" providerId="LiveId" clId="{4AEB56CA-4BB8-4AFB-A635-97C0CB306F41}" dt="2025-02-01T04:54:00.209" v="2" actId="47"/>
        <pc:sldMkLst>
          <pc:docMk/>
          <pc:sldMk cId="1774687974" sldId="25651"/>
        </pc:sldMkLst>
      </pc:sldChg>
      <pc:sldChg chg="add">
        <pc:chgData name="Bronson David" userId="6b2dee26998eda61" providerId="LiveId" clId="{4AEB56CA-4BB8-4AFB-A635-97C0CB306F41}" dt="2025-02-01T04:53:54.167" v="1"/>
        <pc:sldMkLst>
          <pc:docMk/>
          <pc:sldMk cId="0" sldId="25659"/>
        </pc:sldMkLst>
      </pc:sldChg>
    </pc:docChg>
  </pc:docChgLst>
  <pc:docChgLst>
    <pc:chgData name="Bronson David" userId="6b2dee26998eda61" providerId="LiveId" clId="{420AED97-43C6-4BAD-BC6C-91F9072CEE50}"/>
    <pc:docChg chg="delSld">
      <pc:chgData name="Bronson David" userId="6b2dee26998eda61" providerId="LiveId" clId="{420AED97-43C6-4BAD-BC6C-91F9072CEE50}" dt="2025-01-13T20:16:42.229" v="0" actId="2696"/>
      <pc:docMkLst>
        <pc:docMk/>
      </pc:docMkLst>
      <pc:sldChg chg="del">
        <pc:chgData name="Bronson David" userId="6b2dee26998eda61" providerId="LiveId" clId="{420AED97-43C6-4BAD-BC6C-91F9072CEE50}" dt="2025-01-13T20:16:42.229" v="0" actId="2696"/>
        <pc:sldMkLst>
          <pc:docMk/>
          <pc:sldMk cId="0" sldId="256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088202" name="Text"/>
          <p:cNvSpPr>
            <a:spLocks noGrp="1"/>
          </p:cNvSpPr>
          <p:nvPr/>
        </p:nvSpPr>
        <p:spPr>
          <a:xfrm>
            <a:off x="508000" y="6350000"/>
            <a:ext cx="1651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Valid Until</a:t>
            </a:r>
          </a:p>
        </p:txBody>
      </p:sp>
      <p:sp>
        <p:nvSpPr>
          <p:cNvPr id="1569712153" name="Text"/>
          <p:cNvSpPr>
            <a:spLocks noGrp="1"/>
          </p:cNvSpPr>
          <p:nvPr/>
        </p:nvSpPr>
        <p:spPr>
          <a:xfrm>
            <a:off x="508000" y="5969000"/>
            <a:ext cx="1651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Created Date</a:t>
            </a:r>
          </a:p>
        </p:txBody>
      </p:sp>
      <p:sp>
        <p:nvSpPr>
          <p:cNvPr id="15841" name="Text"/>
          <p:cNvSpPr>
            <a:spLocks noGrp="1"/>
          </p:cNvSpPr>
          <p:nvPr/>
        </p:nvSpPr>
        <p:spPr>
          <a:xfrm>
            <a:off x="2159000" y="5969000"/>
            <a:ext cx="2921000" cy="3937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6th December 2024</a:t>
            </a:r>
          </a:p>
        </p:txBody>
      </p:sp>
      <p:sp>
        <p:nvSpPr>
          <p:cNvPr id="1543829150" name="Text"/>
          <p:cNvSpPr>
            <a:spLocks noGrp="1"/>
          </p:cNvSpPr>
          <p:nvPr/>
        </p:nvSpPr>
        <p:spPr>
          <a:xfrm>
            <a:off x="2159000" y="6362700"/>
            <a:ext cx="2921000" cy="3683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6th January 2025</a:t>
            </a:r>
          </a:p>
        </p:txBody>
      </p:sp>
      <p:sp>
        <p:nvSpPr>
          <p:cNvPr id="1353565513" name="Text"/>
          <p:cNvSpPr>
            <a:spLocks noGrp="1"/>
          </p:cNvSpPr>
          <p:nvPr/>
        </p:nvSpPr>
        <p:spPr>
          <a:xfrm>
            <a:off x="5080000" y="5969000"/>
            <a:ext cx="1270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Prepared by</a:t>
            </a:r>
          </a:p>
        </p:txBody>
      </p:sp>
      <p:sp>
        <p:nvSpPr>
          <p:cNvPr id="1916805221" name="Text"/>
          <p:cNvSpPr>
            <a:spLocks noGrp="1"/>
          </p:cNvSpPr>
          <p:nvPr/>
        </p:nvSpPr>
        <p:spPr>
          <a:xfrm>
            <a:off x="5080000" y="6350000"/>
            <a:ext cx="1270000" cy="3683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Branch</a:t>
            </a:r>
          </a:p>
        </p:txBody>
      </p:sp>
      <p:sp>
        <p:nvSpPr>
          <p:cNvPr id="1932457209" name="Text"/>
          <p:cNvSpPr>
            <a:spLocks noGrp="1"/>
          </p:cNvSpPr>
          <p:nvPr/>
        </p:nvSpPr>
        <p:spPr>
          <a:xfrm>
            <a:off x="6350000" y="5969000"/>
            <a:ext cx="3810000" cy="3683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MICHELLE SINCLAIR</a:t>
            </a:r>
          </a:p>
        </p:txBody>
      </p:sp>
      <p:sp>
        <p:nvSpPr>
          <p:cNvPr id="149249028" name="Text"/>
          <p:cNvSpPr>
            <a:spLocks noGrp="1"/>
          </p:cNvSpPr>
          <p:nvPr/>
        </p:nvSpPr>
        <p:spPr>
          <a:xfrm>
            <a:off x="6350000" y="6350000"/>
            <a:ext cx="3810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solidFill>
                  <a:srgbClr val="777777"/>
                </a:solidFill>
                <a:latin typeface="Arial"/>
                <a:ea typeface="Arial"/>
                <a:cs typeface="Arial"/>
              </a:rPr>
              <a:t>Plumbing Bundaberg    (07) 4339 2510</a:t>
            </a:r>
          </a:p>
        </p:txBody>
      </p:sp>
      <p:pic>
        <p:nvPicPr>
          <p:cNvPr id="1673971270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508000"/>
            <a:ext cx="1270000" cy="508000"/>
          </a:xfrm>
          <a:prstGeom prst="rect">
            <a:avLst/>
          </a:prstGeom>
        </p:spPr>
      </p:pic>
      <p:sp>
        <p:nvSpPr>
          <p:cNvPr id="938483525" name="Text"/>
          <p:cNvSpPr>
            <a:spLocks noGrp="1"/>
          </p:cNvSpPr>
          <p:nvPr/>
        </p:nvSpPr>
        <p:spPr>
          <a:xfrm>
            <a:off x="508000" y="1905000"/>
            <a:ext cx="9652000" cy="1270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40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4000" b="1">
                <a:latin typeface="Arial"/>
                <a:ea typeface="Arial"/>
                <a:cs typeface="Arial"/>
              </a:rPr>
              <a:t>ELEVATE BUILDING PROJECTS PTY LTD</a:t>
            </a:r>
          </a:p>
        </p:txBody>
      </p:sp>
      <p:sp>
        <p:nvSpPr>
          <p:cNvPr id="317357067" name="Text"/>
          <p:cNvSpPr>
            <a:spLocks noGrp="1"/>
          </p:cNvSpPr>
          <p:nvPr/>
        </p:nvSpPr>
        <p:spPr>
          <a:xfrm>
            <a:off x="508000" y="3429000"/>
            <a:ext cx="1651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Reference No.</a:t>
            </a:r>
          </a:p>
        </p:txBody>
      </p:sp>
      <p:sp>
        <p:nvSpPr>
          <p:cNvPr id="1585414243" name="Text"/>
          <p:cNvSpPr>
            <a:spLocks noGrp="1"/>
          </p:cNvSpPr>
          <p:nvPr/>
        </p:nvSpPr>
        <p:spPr>
          <a:xfrm>
            <a:off x="2159000" y="3810000"/>
            <a:ext cx="8001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90744860" name="Text"/>
          <p:cNvSpPr>
            <a:spLocks noGrp="1"/>
          </p:cNvSpPr>
          <p:nvPr/>
        </p:nvSpPr>
        <p:spPr>
          <a:xfrm>
            <a:off x="508000" y="1524000"/>
            <a:ext cx="9652000" cy="3937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000" i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2000" i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Product Presentation for</a:t>
            </a:r>
          </a:p>
        </p:txBody>
      </p:sp>
      <p:sp>
        <p:nvSpPr>
          <p:cNvPr id="1013163269" name="Text"/>
          <p:cNvSpPr>
            <a:spLocks noGrp="1"/>
          </p:cNvSpPr>
          <p:nvPr/>
        </p:nvSpPr>
        <p:spPr>
          <a:xfrm>
            <a:off x="2159000" y="3429000"/>
            <a:ext cx="8001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444511196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97777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207354702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2277454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191407401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070894054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820755673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8288651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783403371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615467930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948520142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GN PO Sink MIX CV 2F MB 5*lf</a:t>
            </a:r>
          </a:p>
        </p:txBody>
      </p:sp>
      <p:sp>
        <p:nvSpPr>
          <p:cNvPr id="195386375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738141833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2265802</a:t>
            </a:r>
          </a:p>
        </p:txBody>
      </p:sp>
      <p:sp>
        <p:nvSpPr>
          <p:cNvPr id="196832767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869164" name="Rectangle 12686916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3" y="0"/>
            <a:ext cx="10690727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69166" name="Rectangle 12686916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86916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9061" y="242623"/>
            <a:ext cx="8264339" cy="7313879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869170" name="Oval 12686916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8178" y="2313553"/>
            <a:ext cx="1703507" cy="2082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869172" name="Arc 12686917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079085" y="1980386"/>
            <a:ext cx="3292222" cy="2620636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869159" name="Text"/>
          <p:cNvSpPr>
            <a:spLocks noGrp="1"/>
          </p:cNvSpPr>
          <p:nvPr/>
        </p:nvSpPr>
        <p:spPr>
          <a:xfrm>
            <a:off x="3542188" y="2136665"/>
            <a:ext cx="6704975" cy="30312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60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--BATHROOMS LAUNDRY &amp; TOILET---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3648159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328777365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8855543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334555286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964269121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590232160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6864657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642889906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008266044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799975669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Basin Mixer Crv CP (6*) LF</a:t>
            </a:r>
          </a:p>
        </p:txBody>
      </p:sp>
      <p:sp>
        <p:nvSpPr>
          <p:cNvPr id="485260560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82773386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2267198</a:t>
            </a:r>
          </a:p>
        </p:txBody>
      </p:sp>
      <p:sp>
        <p:nvSpPr>
          <p:cNvPr id="1537637929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778290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69441508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2224109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82776140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41940016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285452326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53101245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640948473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782251032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328453122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Basin Mixer Crv MB (6*) LF</a:t>
            </a:r>
          </a:p>
        </p:txBody>
      </p:sp>
      <p:sp>
        <p:nvSpPr>
          <p:cNvPr id="1139416642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42854705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2267220</a:t>
            </a:r>
          </a:p>
        </p:txBody>
      </p:sp>
      <p:sp>
        <p:nvSpPr>
          <p:cNvPr id="2047482788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991009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386484248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85020965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36273824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004320384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234851633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65724824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22913359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793725411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2001719177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Posh Domaine Twin Rail Shower CP (3*)</a:t>
            </a:r>
          </a:p>
        </p:txBody>
      </p:sp>
      <p:sp>
        <p:nvSpPr>
          <p:cNvPr id="93493944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74918423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2213365</a:t>
            </a:r>
          </a:p>
        </p:txBody>
      </p:sp>
      <p:sp>
        <p:nvSpPr>
          <p:cNvPr id="375967632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WELS: </a:t>
            </a:r>
          </a:p>
        </p:txBody>
      </p:sp>
      <p:sp>
        <p:nvSpPr>
          <p:cNvPr id="525498707" name="Text"/>
          <p:cNvSpPr>
            <a:spLocks noGrp="1"/>
          </p:cNvSpPr>
          <p:nvPr/>
        </p:nvSpPr>
        <p:spPr>
          <a:xfrm>
            <a:off x="1524000" y="5600700"/>
            <a:ext cx="609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Rating: 3 Star Rating Measure: 9 Litres Per Minute</a:t>
            </a:r>
          </a:p>
        </p:txBody>
      </p:sp>
      <p:sp>
        <p:nvSpPr>
          <p:cNvPr id="2018923082" name="Text"/>
          <p:cNvSpPr>
            <a:spLocks noGrp="1"/>
          </p:cNvSpPr>
          <p:nvPr/>
        </p:nvSpPr>
        <p:spPr>
          <a:xfrm>
            <a:off x="508000" y="5854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766263144" name="Text"/>
          <p:cNvSpPr>
            <a:spLocks noGrp="1"/>
          </p:cNvSpPr>
          <p:nvPr/>
        </p:nvSpPr>
        <p:spPr>
          <a:xfrm>
            <a:off x="1524000" y="5854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10 Years Warranty Information: For full warranty terms and conditions please refer to the Posh Warranty document. Warranty - Commercial Use: 12 Months Parts Replacement Only: 12 Months</a:t>
            </a:r>
          </a:p>
        </p:txBody>
      </p:sp>
      <p:sp>
        <p:nvSpPr>
          <p:cNvPr id="956522399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708237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2140795367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8464082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19735765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7539378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82506092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77004078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655793367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627342792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88254813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Posh Domaine Twin Rail Shower MB (3*)</a:t>
            </a:r>
          </a:p>
        </p:txBody>
      </p:sp>
      <p:sp>
        <p:nvSpPr>
          <p:cNvPr id="37382084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2789911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2213366</a:t>
            </a:r>
          </a:p>
        </p:txBody>
      </p:sp>
      <p:sp>
        <p:nvSpPr>
          <p:cNvPr id="460485142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WELS: </a:t>
            </a:r>
          </a:p>
        </p:txBody>
      </p:sp>
      <p:sp>
        <p:nvSpPr>
          <p:cNvPr id="2078661389" name="Text"/>
          <p:cNvSpPr>
            <a:spLocks noGrp="1"/>
          </p:cNvSpPr>
          <p:nvPr/>
        </p:nvSpPr>
        <p:spPr>
          <a:xfrm>
            <a:off x="1524000" y="5600700"/>
            <a:ext cx="609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Rating: 3 Star Rating Measure: 9 Litres Per Minute</a:t>
            </a:r>
          </a:p>
        </p:txBody>
      </p:sp>
      <p:sp>
        <p:nvSpPr>
          <p:cNvPr id="756444236" name="Text"/>
          <p:cNvSpPr>
            <a:spLocks noGrp="1"/>
          </p:cNvSpPr>
          <p:nvPr/>
        </p:nvSpPr>
        <p:spPr>
          <a:xfrm>
            <a:off x="508000" y="5854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632941014" name="Text"/>
          <p:cNvSpPr>
            <a:spLocks noGrp="1"/>
          </p:cNvSpPr>
          <p:nvPr/>
        </p:nvSpPr>
        <p:spPr>
          <a:xfrm>
            <a:off x="1524000" y="5854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10 Years Warranty Information: For full warranty terms and conditions please refer to the Posh Warranty document. Warranty - Commercial Use: 12 Months Parts Replacement Only: 12 Months</a:t>
            </a:r>
          </a:p>
        </p:txBody>
      </p:sp>
      <p:sp>
        <p:nvSpPr>
          <p:cNvPr id="1765711656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660913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574387051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14597625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078849736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10612352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909185082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66484835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51370164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902115271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2082941258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Shower Mixer Kit CP LF</a:t>
            </a:r>
          </a:p>
        </p:txBody>
      </p:sp>
      <p:sp>
        <p:nvSpPr>
          <p:cNvPr id="212917141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411604767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2267361</a:t>
            </a:r>
          </a:p>
        </p:txBody>
      </p:sp>
      <p:sp>
        <p:nvSpPr>
          <p:cNvPr id="120827681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42783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22340395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19393092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645815957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298841384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475021618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70501034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500125284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339290365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250154225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Shower Mixer Kit MB LF</a:t>
            </a:r>
          </a:p>
        </p:txBody>
      </p:sp>
      <p:sp>
        <p:nvSpPr>
          <p:cNvPr id="886401175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031143249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2267368</a:t>
            </a:r>
          </a:p>
        </p:txBody>
      </p:sp>
      <p:sp>
        <p:nvSpPr>
          <p:cNvPr id="1843504664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20363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638556012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73626507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411631735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671286897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972263321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13434895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82490297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334310254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74537571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Posh Domaine BTW F/S Bath 1500x720 WH OF</a:t>
            </a:r>
          </a:p>
        </p:txBody>
      </p:sp>
      <p:sp>
        <p:nvSpPr>
          <p:cNvPr id="525364171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82375549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1703128</a:t>
            </a:r>
          </a:p>
        </p:txBody>
      </p:sp>
      <p:sp>
        <p:nvSpPr>
          <p:cNvPr id="377011271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449810891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10 Years Warranty Information: For full warranty terms and conditions please refer to the Posh Warranty document. Warranty - Commercial Use: 12 Months Spare Parts and Labour: 12 Months</a:t>
            </a:r>
          </a:p>
        </p:txBody>
      </p:sp>
      <p:sp>
        <p:nvSpPr>
          <p:cNvPr id="1257798910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79753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70944358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02759515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510662234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88038289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093318704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09250047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27900955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41075777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441611351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Posh Domaine BTW F/S Bath 1700x750 WH OF</a:t>
            </a:r>
          </a:p>
        </p:txBody>
      </p:sp>
      <p:sp>
        <p:nvSpPr>
          <p:cNvPr id="2142868176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42209295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1703129</a:t>
            </a:r>
          </a:p>
        </p:txBody>
      </p:sp>
      <p:sp>
        <p:nvSpPr>
          <p:cNvPr id="785748687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665631630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10 Years Warranty Information: For full warranty terms and conditions please refer to the Posh Warranty document. Warranty - Commercial Use: 12 Months Spare Parts and Labour: 12 Months</a:t>
            </a:r>
          </a:p>
        </p:txBody>
      </p:sp>
      <p:sp>
        <p:nvSpPr>
          <p:cNvPr id="338723513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813542" name="Text"/>
          <p:cNvSpPr>
            <a:spLocks noGrp="1"/>
          </p:cNvSpPr>
          <p:nvPr/>
        </p:nvSpPr>
        <p:spPr>
          <a:xfrm>
            <a:off x="508000" y="5969000"/>
            <a:ext cx="5080000" cy="635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32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3200" b="1">
                <a:solidFill>
                  <a:srgbClr val="777777"/>
                </a:solidFill>
                <a:latin typeface="Arial"/>
                <a:ea typeface="Arial"/>
                <a:cs typeface="Arial"/>
              </a:rPr>
              <a:t>reece.com.au</a:t>
            </a:r>
          </a:p>
        </p:txBody>
      </p:sp>
      <p:sp>
        <p:nvSpPr>
          <p:cNvPr id="1609983992" name="Text"/>
          <p:cNvSpPr>
            <a:spLocks noGrp="1"/>
          </p:cNvSpPr>
          <p:nvPr/>
        </p:nvSpPr>
        <p:spPr>
          <a:xfrm>
            <a:off x="508000" y="6604000"/>
            <a:ext cx="9652000" cy="635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2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 i="1">
                <a:latin typeface="Arial"/>
                <a:ea typeface="Arial"/>
                <a:cs typeface="Arial"/>
              </a:rPr>
              <a:t>This document is created for presentation purposes only as a customer courtesy. It is not an official Reece quote or sales document.</a:t>
            </a:r>
            <a:br/>
            <a:r>
              <a:rPr lang="en" sz="1200" i="1">
                <a:latin typeface="Arial"/>
                <a:ea typeface="Arial"/>
                <a:cs typeface="Arial"/>
              </a:rPr>
              <a:t>Any price shown apply only to the corresponding Reece quote. Products listed are available for purchase at time of printing.</a:t>
            </a:r>
            <a:br/>
            <a:r>
              <a:rPr lang="en" sz="1200" i="1">
                <a:latin typeface="Arial"/>
                <a:ea typeface="Arial"/>
                <a:cs typeface="Arial"/>
              </a:rPr>
              <a:t>Please contact the branch listed on this presentation for more information.</a:t>
            </a:r>
          </a:p>
        </p:txBody>
      </p:sp>
      <p:sp>
        <p:nvSpPr>
          <p:cNvPr id="547296115" name="Text"/>
          <p:cNvSpPr>
            <a:spLocks noGrp="1"/>
          </p:cNvSpPr>
          <p:nvPr/>
        </p:nvSpPr>
        <p:spPr>
          <a:xfrm>
            <a:off x="508000" y="1270000"/>
            <a:ext cx="5080000" cy="508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4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2400" b="1">
                <a:solidFill>
                  <a:srgbClr val="777777"/>
                </a:solidFill>
                <a:latin typeface="Arial"/>
                <a:ea typeface="Arial"/>
                <a:cs typeface="Arial"/>
              </a:rPr>
              <a:t>MICHELLE SINCLAIR</a:t>
            </a:r>
          </a:p>
        </p:txBody>
      </p:sp>
      <p:sp>
        <p:nvSpPr>
          <p:cNvPr id="24498664" name="Text"/>
          <p:cNvSpPr>
            <a:spLocks noGrp="1"/>
          </p:cNvSpPr>
          <p:nvPr/>
        </p:nvSpPr>
        <p:spPr>
          <a:xfrm>
            <a:off x="508000" y="1714500"/>
            <a:ext cx="5080000" cy="508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4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2400" b="1">
                <a:solidFill>
                  <a:srgbClr val="777777"/>
                </a:solidFill>
                <a:latin typeface="Arial"/>
                <a:ea typeface="Arial"/>
                <a:cs typeface="Arial"/>
              </a:rPr>
              <a:t>Plumbing Bundaberg</a:t>
            </a:r>
          </a:p>
        </p:txBody>
      </p:sp>
      <p:sp>
        <p:nvSpPr>
          <p:cNvPr id="939630796" name="Text"/>
          <p:cNvSpPr>
            <a:spLocks noGrp="1"/>
          </p:cNvSpPr>
          <p:nvPr/>
        </p:nvSpPr>
        <p:spPr>
          <a:xfrm>
            <a:off x="508000" y="2159000"/>
            <a:ext cx="5080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16 Lillian Crescent</a:t>
            </a:r>
          </a:p>
        </p:txBody>
      </p:sp>
      <p:sp>
        <p:nvSpPr>
          <p:cNvPr id="1411697043" name="Text"/>
          <p:cNvSpPr>
            <a:spLocks noGrp="1"/>
          </p:cNvSpPr>
          <p:nvPr/>
        </p:nvSpPr>
        <p:spPr>
          <a:xfrm>
            <a:off x="508000" y="2476500"/>
            <a:ext cx="5080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Kensington</a:t>
            </a:r>
          </a:p>
        </p:txBody>
      </p:sp>
      <p:sp>
        <p:nvSpPr>
          <p:cNvPr id="217603311" name="Text"/>
          <p:cNvSpPr>
            <a:spLocks noGrp="1"/>
          </p:cNvSpPr>
          <p:nvPr/>
        </p:nvSpPr>
        <p:spPr>
          <a:xfrm>
            <a:off x="508000" y="3302000"/>
            <a:ext cx="190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Phone</a:t>
            </a:r>
          </a:p>
        </p:txBody>
      </p:sp>
      <p:sp>
        <p:nvSpPr>
          <p:cNvPr id="590165513" name="Text"/>
          <p:cNvSpPr>
            <a:spLocks noGrp="1"/>
          </p:cNvSpPr>
          <p:nvPr/>
        </p:nvSpPr>
        <p:spPr>
          <a:xfrm>
            <a:off x="2413000" y="3302000"/>
            <a:ext cx="4318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(07) 4339 2510</a:t>
            </a:r>
          </a:p>
        </p:txBody>
      </p:sp>
      <p:sp>
        <p:nvSpPr>
          <p:cNvPr id="371193184" name="Text"/>
          <p:cNvSpPr>
            <a:spLocks noGrp="1"/>
          </p:cNvSpPr>
          <p:nvPr/>
        </p:nvSpPr>
        <p:spPr>
          <a:xfrm>
            <a:off x="508000" y="3746500"/>
            <a:ext cx="190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Email</a:t>
            </a:r>
          </a:p>
        </p:txBody>
      </p:sp>
      <p:sp>
        <p:nvSpPr>
          <p:cNvPr id="1686490721" name="Text"/>
          <p:cNvSpPr>
            <a:spLocks noGrp="1"/>
          </p:cNvSpPr>
          <p:nvPr/>
        </p:nvSpPr>
        <p:spPr>
          <a:xfrm>
            <a:off x="2413000" y="3746500"/>
            <a:ext cx="571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bundaberg.showroom.qld@reece.com.au</a:t>
            </a:r>
          </a:p>
        </p:txBody>
      </p:sp>
      <p:sp>
        <p:nvSpPr>
          <p:cNvPr id="710207802" name="Text"/>
          <p:cNvSpPr>
            <a:spLocks noGrp="1"/>
          </p:cNvSpPr>
          <p:nvPr/>
        </p:nvSpPr>
        <p:spPr>
          <a:xfrm>
            <a:off x="508000" y="4191000"/>
            <a:ext cx="190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Quote Number</a:t>
            </a:r>
          </a:p>
        </p:txBody>
      </p:sp>
      <p:sp>
        <p:nvSpPr>
          <p:cNvPr id="1619201799" name="Text"/>
          <p:cNvSpPr>
            <a:spLocks noGrp="1"/>
          </p:cNvSpPr>
          <p:nvPr/>
        </p:nvSpPr>
        <p:spPr>
          <a:xfrm>
            <a:off x="2413000" y="4191000"/>
            <a:ext cx="317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444511196</a:t>
            </a:r>
          </a:p>
        </p:txBody>
      </p:sp>
      <p:sp>
        <p:nvSpPr>
          <p:cNvPr id="165560962" name="Text"/>
          <p:cNvSpPr>
            <a:spLocks noGrp="1"/>
          </p:cNvSpPr>
          <p:nvPr/>
        </p:nvSpPr>
        <p:spPr>
          <a:xfrm>
            <a:off x="508000" y="4635500"/>
            <a:ext cx="190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Valid Until</a:t>
            </a:r>
          </a:p>
        </p:txBody>
      </p:sp>
      <p:sp>
        <p:nvSpPr>
          <p:cNvPr id="1138909982" name="Text"/>
          <p:cNvSpPr>
            <a:spLocks noGrp="1"/>
          </p:cNvSpPr>
          <p:nvPr/>
        </p:nvSpPr>
        <p:spPr>
          <a:xfrm>
            <a:off x="2413000" y="4635500"/>
            <a:ext cx="3175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600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1600">
                <a:solidFill>
                  <a:srgbClr val="777777"/>
                </a:solidFill>
                <a:latin typeface="Arial"/>
                <a:ea typeface="Arial"/>
                <a:cs typeface="Arial"/>
              </a:rPr>
              <a:t>6th January 2025</a:t>
            </a:r>
          </a:p>
        </p:txBody>
      </p:sp>
      <p:sp>
        <p:nvSpPr>
          <p:cNvPr id="1316114273" name="Text"/>
          <p:cNvSpPr>
            <a:spLocks noGrp="1"/>
          </p:cNvSpPr>
          <p:nvPr/>
        </p:nvSpPr>
        <p:spPr>
          <a:xfrm>
            <a:off x="444500" y="254000"/>
            <a:ext cx="9715500" cy="508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8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2800" b="1">
                <a:solidFill>
                  <a:srgbClr val="777777"/>
                </a:solidFill>
                <a:latin typeface="Arial"/>
                <a:ea typeface="Arial"/>
                <a:cs typeface="Arial"/>
              </a:rPr>
              <a:t>Your Reece Contact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586701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95863109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54803237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87618229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35547317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74605020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12937696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571966723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059351593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641650831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Drift W/Bsn/Bth MIX Set Crv Kit CP (6*lf</a:t>
            </a:r>
          </a:p>
        </p:txBody>
      </p:sp>
      <p:sp>
        <p:nvSpPr>
          <p:cNvPr id="1783337896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61521410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2267365</a:t>
            </a:r>
          </a:p>
        </p:txBody>
      </p:sp>
      <p:sp>
        <p:nvSpPr>
          <p:cNvPr id="1674271305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206743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88168216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1598492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833318135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417561780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527263924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51906498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845317316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40612059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222123513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Drift W/Bsn/Bth MIX Set Crv Kit MB (6*lf</a:t>
            </a:r>
          </a:p>
        </p:txBody>
      </p:sp>
      <p:sp>
        <p:nvSpPr>
          <p:cNvPr id="396216765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83042180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2267372</a:t>
            </a:r>
          </a:p>
        </p:txBody>
      </p:sp>
      <p:sp>
        <p:nvSpPr>
          <p:cNvPr id="890542995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697439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142065972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9481427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497398988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64675298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730537631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56511691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280684074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sp>
        <p:nvSpPr>
          <p:cNvPr id="1364688550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Porch 32x40 Non O/F+O/F Special Waste CP</a:t>
            </a:r>
          </a:p>
        </p:txBody>
      </p:sp>
      <p:sp>
        <p:nvSpPr>
          <p:cNvPr id="192279602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175176804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1852363</a:t>
            </a:r>
          </a:p>
        </p:txBody>
      </p:sp>
      <p:sp>
        <p:nvSpPr>
          <p:cNvPr id="666823279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307972208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12 Months Replacement Warranty: 12 Months</a:t>
            </a:r>
          </a:p>
        </p:txBody>
      </p:sp>
      <p:sp>
        <p:nvSpPr>
          <p:cNvPr id="1770433432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834244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563812851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4376041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344145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109401411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999146101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15133148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70476750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061251418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15176642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Posh Solus Sqr Ccbtw Bk/In Scqrs WH (4*)</a:t>
            </a:r>
          </a:p>
        </p:txBody>
      </p:sp>
      <p:sp>
        <p:nvSpPr>
          <p:cNvPr id="1852604497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26990643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9505481</a:t>
            </a:r>
          </a:p>
        </p:txBody>
      </p:sp>
      <p:sp>
        <p:nvSpPr>
          <p:cNvPr id="1357680847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WELS: </a:t>
            </a:r>
          </a:p>
        </p:txBody>
      </p:sp>
      <p:sp>
        <p:nvSpPr>
          <p:cNvPr id="541466391" name="Text"/>
          <p:cNvSpPr>
            <a:spLocks noGrp="1"/>
          </p:cNvSpPr>
          <p:nvPr/>
        </p:nvSpPr>
        <p:spPr>
          <a:xfrm>
            <a:off x="1524000" y="5600700"/>
            <a:ext cx="609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Rating: 4 Star Rating Measure: 3.5 Average Ltrs Per Flush Measure: 4.5 Litres Per Full Flush </a:t>
            </a:r>
          </a:p>
        </p:txBody>
      </p:sp>
      <p:sp>
        <p:nvSpPr>
          <p:cNvPr id="706903366" name="Text"/>
          <p:cNvSpPr>
            <a:spLocks noGrp="1"/>
          </p:cNvSpPr>
          <p:nvPr/>
        </p:nvSpPr>
        <p:spPr>
          <a:xfrm>
            <a:off x="508000" y="5854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756435774" name="Text"/>
          <p:cNvSpPr>
            <a:spLocks noGrp="1"/>
          </p:cNvSpPr>
          <p:nvPr/>
        </p:nvSpPr>
        <p:spPr>
          <a:xfrm>
            <a:off x="1524000" y="5854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10 Years Warranty Information: For full warranty terms and conditions please refer to the Posh Warranty document. Warranty - Commercial Use: 12 Months Spare Parts and Labour: 12 Months</a:t>
            </a:r>
          </a:p>
        </p:txBody>
      </p:sp>
      <p:sp>
        <p:nvSpPr>
          <p:cNvPr id="1559202319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363106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974473889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5492172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903325832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964455560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7807383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8961325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372200636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532922653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659416030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Posh Domaine Ccbtw RL TS Bk/In Scqrs 4*</a:t>
            </a:r>
          </a:p>
        </p:txBody>
      </p:sp>
      <p:sp>
        <p:nvSpPr>
          <p:cNvPr id="363310284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876645355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9509218</a:t>
            </a:r>
          </a:p>
        </p:txBody>
      </p:sp>
      <p:sp>
        <p:nvSpPr>
          <p:cNvPr id="459929629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WELS: </a:t>
            </a:r>
          </a:p>
        </p:txBody>
      </p:sp>
      <p:sp>
        <p:nvSpPr>
          <p:cNvPr id="1400023997" name="Text"/>
          <p:cNvSpPr>
            <a:spLocks noGrp="1"/>
          </p:cNvSpPr>
          <p:nvPr/>
        </p:nvSpPr>
        <p:spPr>
          <a:xfrm>
            <a:off x="1524000" y="5600700"/>
            <a:ext cx="609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Rating: 4 Star Rating Measure: 3.5 Average Ltrs Per Flush Measure: 4.5 Litres Per Full Flush </a:t>
            </a:r>
          </a:p>
        </p:txBody>
      </p:sp>
      <p:sp>
        <p:nvSpPr>
          <p:cNvPr id="2073803987" name="Text"/>
          <p:cNvSpPr>
            <a:spLocks noGrp="1"/>
          </p:cNvSpPr>
          <p:nvPr/>
        </p:nvSpPr>
        <p:spPr>
          <a:xfrm>
            <a:off x="508000" y="5854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261727640" name="Text"/>
          <p:cNvSpPr>
            <a:spLocks noGrp="1"/>
          </p:cNvSpPr>
          <p:nvPr/>
        </p:nvSpPr>
        <p:spPr>
          <a:xfrm>
            <a:off x="1524000" y="5854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10 Years Warranty Information: For full warranty terms and conditions please refer to the Posh Warranty document. Warranty - Commercial Use: 12 Months Spare Parts and Labour: 12 Months</a:t>
            </a:r>
          </a:p>
        </p:txBody>
      </p:sp>
      <p:sp>
        <p:nvSpPr>
          <p:cNvPr id="524935155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62245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878891350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60732696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801634814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417315835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465811721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01837823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752247253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68638666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509469418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Double Towel Rail 600mm CP</a:t>
            </a:r>
          </a:p>
        </p:txBody>
      </p:sp>
      <p:sp>
        <p:nvSpPr>
          <p:cNvPr id="151060311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848746195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2202018</a:t>
            </a:r>
          </a:p>
        </p:txBody>
      </p:sp>
      <p:sp>
        <p:nvSpPr>
          <p:cNvPr id="986928130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651173966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Replacement Only - Domestic Use: 10 Years Replacement Only - Commercial Use: 12 Months</a:t>
            </a:r>
          </a:p>
        </p:txBody>
      </p:sp>
      <p:sp>
        <p:nvSpPr>
          <p:cNvPr id="864511866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048727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393227829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05678789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942781192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398576702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22432117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81864732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513231079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306419215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51327580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Double Towel Rail 700mm CP</a:t>
            </a:r>
          </a:p>
        </p:txBody>
      </p:sp>
      <p:sp>
        <p:nvSpPr>
          <p:cNvPr id="43275336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605001983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2202019</a:t>
            </a:r>
          </a:p>
        </p:txBody>
      </p:sp>
      <p:sp>
        <p:nvSpPr>
          <p:cNvPr id="1373070571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893548616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Parts Replacement Only: 12 Months Replacement Only - Domestic Use: 10 Years Replacement Only - Commercial Use: 12 Months</a:t>
            </a:r>
          </a:p>
        </p:txBody>
      </p:sp>
      <p:sp>
        <p:nvSpPr>
          <p:cNvPr id="855855880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270605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28728124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33620435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72490730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245797353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513122516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15996855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2091452962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498793894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547341884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Double Towel Rail 900mm CP</a:t>
            </a:r>
          </a:p>
        </p:txBody>
      </p:sp>
      <p:sp>
        <p:nvSpPr>
          <p:cNvPr id="70912226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556965761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9502116</a:t>
            </a:r>
          </a:p>
        </p:txBody>
      </p:sp>
      <p:sp>
        <p:nvSpPr>
          <p:cNvPr id="374401139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218470563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Replacement Only - Domestic Use: 10 Years Replacement Only - Commercial Use: 12 Months</a:t>
            </a:r>
          </a:p>
        </p:txBody>
      </p:sp>
      <p:sp>
        <p:nvSpPr>
          <p:cNvPr id="1076515283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371126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721681110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6126818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071017834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756135087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027177903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3339187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702241983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511889710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344977630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Double Towel Rail 600mm MB</a:t>
            </a:r>
          </a:p>
        </p:txBody>
      </p:sp>
      <p:sp>
        <p:nvSpPr>
          <p:cNvPr id="350362837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081447208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9506774</a:t>
            </a:r>
          </a:p>
        </p:txBody>
      </p:sp>
      <p:sp>
        <p:nvSpPr>
          <p:cNvPr id="1988605155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946029223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Replacement Only - Domestic Use: 10 Years Replacement Only - Commercial Use: 12 Months</a:t>
            </a:r>
          </a:p>
        </p:txBody>
      </p:sp>
      <p:sp>
        <p:nvSpPr>
          <p:cNvPr id="2004787897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280173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343556749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01796892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365549758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05543699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189192432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15016553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241977236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808643945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217213449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Double Towel Rail 700mm MB</a:t>
            </a:r>
          </a:p>
        </p:txBody>
      </p:sp>
      <p:sp>
        <p:nvSpPr>
          <p:cNvPr id="28425846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934136421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9506776</a:t>
            </a:r>
          </a:p>
        </p:txBody>
      </p:sp>
      <p:sp>
        <p:nvSpPr>
          <p:cNvPr id="1974993818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412717656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Parts Replacement Only: 12 Months Replacement Only - Domestic Use: 10 Years Replacement Only - Commercial Use: 12 Months</a:t>
            </a:r>
          </a:p>
        </p:txBody>
      </p:sp>
      <p:sp>
        <p:nvSpPr>
          <p:cNvPr id="1484393126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03428" name="Rectangle 92180342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3" y="0"/>
            <a:ext cx="10690727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03423" name="Text"/>
          <p:cNvSpPr>
            <a:spLocks noGrp="1"/>
          </p:cNvSpPr>
          <p:nvPr/>
        </p:nvSpPr>
        <p:spPr>
          <a:xfrm>
            <a:off x="851567" y="1345271"/>
            <a:ext cx="4758862" cy="2630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60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---KITCHEN--</a:t>
            </a:r>
          </a:p>
        </p:txBody>
      </p:sp>
      <p:sp>
        <p:nvSpPr>
          <p:cNvPr id="921803430" name="Freeform: Shape 92180342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876" y="1"/>
            <a:ext cx="995547" cy="52668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803432" name="Oval 92180343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2891787"/>
            <a:ext cx="712566" cy="89517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803434" name="Block Arc 92180343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548604" y="1593189"/>
            <a:ext cx="2630781" cy="2094124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1803436" name="Freeform: Shape 92180343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0"/>
            <a:ext cx="2030668" cy="170896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921803438" name="Straight Connector 92180343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3484" y="1467195"/>
            <a:ext cx="0" cy="1760437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03440" name="Freeform: Shape 92180343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784" y="4530904"/>
            <a:ext cx="1040616" cy="195209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1803442" name="Arc 92180344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5338753" y="4567310"/>
            <a:ext cx="3581511" cy="4499338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803444" name="Freeform: Shape 92180344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5468127"/>
            <a:ext cx="2318440" cy="2088374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4779376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513569501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48121439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615542097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46339697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441102407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8641732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911110546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306757356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949793917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Double Towel Rail 900mm MB</a:t>
            </a:r>
          </a:p>
        </p:txBody>
      </p:sp>
      <p:sp>
        <p:nvSpPr>
          <p:cNvPr id="1037249900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98477295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9512554</a:t>
            </a:r>
          </a:p>
        </p:txBody>
      </p:sp>
      <p:sp>
        <p:nvSpPr>
          <p:cNvPr id="1387713894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265600017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Parts Replacement Only: 12 Months Replacement Only - Domestic Use: 10 Years Replacement Only - Commercial Use: 12 Months</a:t>
            </a:r>
          </a:p>
        </p:txBody>
      </p:sp>
      <p:sp>
        <p:nvSpPr>
          <p:cNvPr id="726157514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40187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060674411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323652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093062351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739572271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46884992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86974361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021843788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558310734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234898429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Straight T/Roll Holder CP</a:t>
            </a:r>
          </a:p>
        </p:txBody>
      </p:sp>
      <p:sp>
        <p:nvSpPr>
          <p:cNvPr id="165782842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423714981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9504247</a:t>
            </a:r>
          </a:p>
        </p:txBody>
      </p:sp>
      <p:sp>
        <p:nvSpPr>
          <p:cNvPr id="28597142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273767096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Parts Replacement Only: 12 Months Replacement Only - Domestic Use: 10 Years Replacement Only - Commercial Use: 12 Months</a:t>
            </a:r>
          </a:p>
        </p:txBody>
      </p:sp>
      <p:sp>
        <p:nvSpPr>
          <p:cNvPr id="1908549347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065298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088400185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14257664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987004309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23971693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167630627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8722989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460068124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146796750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2072381890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Straight T/Roll Holder MB</a:t>
            </a:r>
          </a:p>
        </p:txBody>
      </p:sp>
      <p:sp>
        <p:nvSpPr>
          <p:cNvPr id="981881307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10266966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9506770</a:t>
            </a:r>
          </a:p>
        </p:txBody>
      </p:sp>
      <p:sp>
        <p:nvSpPr>
          <p:cNvPr id="305748079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497013235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Parts Replacement Only: 12 Months Replacement Only - Domestic Use: 10 Years Replacement Only - Commercial Use: 12 Months</a:t>
            </a:r>
          </a:p>
        </p:txBody>
      </p:sp>
      <p:sp>
        <p:nvSpPr>
          <p:cNvPr id="1362760070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45317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51396493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42800927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5686002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128585060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093301462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4818381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64235647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405511441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84506032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Base Ldry Trough &amp; Cab 45l 1th Ss/Wh</a:t>
            </a:r>
          </a:p>
        </p:txBody>
      </p:sp>
      <p:sp>
        <p:nvSpPr>
          <p:cNvPr id="330042662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579591928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9504719</a:t>
            </a:r>
          </a:p>
        </p:txBody>
      </p:sp>
      <p:sp>
        <p:nvSpPr>
          <p:cNvPr id="438396216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560172338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7 Years Warranty Information: For full warranty terms and conditions please refer to the Base Warranty document Warranty - Commercial Use: 12 Months Spare Parts and Labour: 12 Months</a:t>
            </a:r>
          </a:p>
        </p:txBody>
      </p:sp>
      <p:sp>
        <p:nvSpPr>
          <p:cNvPr id="801678518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223391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32034762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75301780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97103680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080080361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297631074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7418737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529835108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624413725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71570806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Tile Insert Waste 100mm CP</a:t>
            </a:r>
          </a:p>
        </p:txBody>
      </p:sp>
      <p:sp>
        <p:nvSpPr>
          <p:cNvPr id="29949350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652303994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202209</a:t>
            </a:r>
          </a:p>
        </p:txBody>
      </p:sp>
      <p:sp>
        <p:nvSpPr>
          <p:cNvPr id="1026369951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175504936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For full warranty terms and conditions please refer to the Mizu Warranty document Parts Replacement Only: 12 Months Replacement Only - Domestic Use: 2 Years</a:t>
            </a:r>
          </a:p>
        </p:txBody>
      </p:sp>
      <p:sp>
        <p:nvSpPr>
          <p:cNvPr id="41651755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947841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616422034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41684025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619921002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26950591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560909827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16646434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75500773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773455026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64854174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Thermann Electric Hwu 10yr SE 125l 1.8kw</a:t>
            </a:r>
          </a:p>
        </p:txBody>
      </p:sp>
      <p:sp>
        <p:nvSpPr>
          <p:cNvPr id="103893629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2095099880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9507805</a:t>
            </a:r>
          </a:p>
        </p:txBody>
      </p:sp>
      <p:sp>
        <p:nvSpPr>
          <p:cNvPr id="503128234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267433218" name="Text"/>
          <p:cNvSpPr>
            <a:spLocks noGrp="1"/>
          </p:cNvSpPr>
          <p:nvPr/>
        </p:nvSpPr>
        <p:spPr>
          <a:xfrm>
            <a:off x="1524000" y="5600700"/>
            <a:ext cx="8255000" cy="8001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Warranty terms and conditions are in the Owner's Manual. A Domestic Application is defined as a single family dwelling. A Commercial Application is anything other than an installation in a single family dwelling. Heat Exchanger Warranty - Domestic: 12 Months Spare Parts and Labour (Commercial): 12 Months Spare Parts and Labour (Domestic): 12 Months Parts &amp; Labour- Domestic Ring Main on Timer: 12 Months Parts &amp; Labour- Domestic Ring Main no Timer: 12 Months Tank Warranty - Commercial: 3 Years Tank Warranty - Domestic: 10 Years Tank Warranty - Domestic Ring Main: 10 Years</a:t>
            </a:r>
          </a:p>
        </p:txBody>
      </p:sp>
      <p:sp>
        <p:nvSpPr>
          <p:cNvPr id="143456247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386768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91814486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79512044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69725851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415257741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451614267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772538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478858938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sp>
        <p:nvSpPr>
          <p:cNvPr id="1065531139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Bwt Inline Water Filter Kit 1.0 Micron</a:t>
            </a:r>
          </a:p>
        </p:txBody>
      </p:sp>
      <p:sp>
        <p:nvSpPr>
          <p:cNvPr id="185188185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51787329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1910993</a:t>
            </a:r>
          </a:p>
        </p:txBody>
      </p:sp>
      <p:sp>
        <p:nvSpPr>
          <p:cNvPr id="1783276965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079651648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7 Year System Warranty, 1 Year Head Warranty</a:t>
            </a:r>
          </a:p>
        </p:txBody>
      </p:sp>
      <p:sp>
        <p:nvSpPr>
          <p:cNvPr id="63038916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2363502" name="Rectangle 1272363501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3" y="0"/>
            <a:ext cx="10690727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363497" name="Text"/>
          <p:cNvSpPr>
            <a:spLocks noGrp="1"/>
          </p:cNvSpPr>
          <p:nvPr/>
        </p:nvSpPr>
        <p:spPr>
          <a:xfrm>
            <a:off x="851567" y="1345271"/>
            <a:ext cx="4758862" cy="2630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60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VANITIES</a:t>
            </a:r>
          </a:p>
        </p:txBody>
      </p:sp>
      <p:sp>
        <p:nvSpPr>
          <p:cNvPr id="1272363504" name="Freeform: Shape 1272363503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876" y="1"/>
            <a:ext cx="995547" cy="52668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72363506" name="Oval 1272363505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2891787"/>
            <a:ext cx="712566" cy="89517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2363508" name="Block Arc 127236350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548604" y="1593189"/>
            <a:ext cx="2630781" cy="2094124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2363510" name="Freeform: Shape 127236350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0"/>
            <a:ext cx="2030668" cy="170896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272363512" name="Straight Connector 1272363511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3484" y="1467195"/>
            <a:ext cx="0" cy="1760437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2363514" name="Freeform: Shape 1272363513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784" y="4530904"/>
            <a:ext cx="1040616" cy="195209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2363516" name="Arc 1272363515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5338753" y="4567310"/>
            <a:ext cx="3581511" cy="4499338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2363518" name="Freeform: Shape 1272363517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5468127"/>
            <a:ext cx="2318440" cy="2088374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7601879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63991274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9031349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796431639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813864014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91875593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07592839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1313123262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600 WALL HUNG VANITY</a:t>
            </a:r>
          </a:p>
        </p:txBody>
      </p:sp>
      <p:sp>
        <p:nvSpPr>
          <p:cNvPr id="402256856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291650173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422660814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white sink with a faucet&#10;&#10;Description automatically generated">
            <a:extLst>
              <a:ext uri="{FF2B5EF4-FFF2-40B4-BE49-F238E27FC236}">
                <a16:creationId xmlns:a16="http://schemas.microsoft.com/office/drawing/2014/main" id="{FA7D434D-BE0B-7AA4-E1F9-64D48E634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8" y="1270000"/>
            <a:ext cx="3533004" cy="3200400"/>
          </a:xfrm>
          <a:prstGeom prst="rect">
            <a:avLst/>
          </a:prstGeom>
        </p:spPr>
      </p:pic>
      <p:pic>
        <p:nvPicPr>
          <p:cNvPr id="5" name="Picture 4" descr="A sink with a faucet&#10;&#10;Description automatically generated">
            <a:extLst>
              <a:ext uri="{FF2B5EF4-FFF2-40B4-BE49-F238E27FC236}">
                <a16:creationId xmlns:a16="http://schemas.microsoft.com/office/drawing/2014/main" id="{CEA082E5-79ED-1FFC-D1EE-320268BAB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46" y="988627"/>
            <a:ext cx="3262297" cy="2789623"/>
          </a:xfrm>
          <a:prstGeom prst="rect">
            <a:avLst/>
          </a:prstGeom>
        </p:spPr>
      </p:pic>
      <p:pic>
        <p:nvPicPr>
          <p:cNvPr id="9" name="Picture 8" descr="A sink with a faucet&#10;&#10;Description automatically generated">
            <a:extLst>
              <a:ext uri="{FF2B5EF4-FFF2-40B4-BE49-F238E27FC236}">
                <a16:creationId xmlns:a16="http://schemas.microsoft.com/office/drawing/2014/main" id="{0A6A265E-79F2-2A85-3E00-66BAE56F6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3462290"/>
            <a:ext cx="3533004" cy="26112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389069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712786366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43689056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502409796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05094788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06919103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5239178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1677500068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600 FLOOR MOUNTED VANITY</a:t>
            </a:r>
          </a:p>
        </p:txBody>
      </p:sp>
      <p:sp>
        <p:nvSpPr>
          <p:cNvPr id="139859191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40533617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1640206474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white sink with a faucet&#10;&#10;Description automatically generated">
            <a:extLst>
              <a:ext uri="{FF2B5EF4-FFF2-40B4-BE49-F238E27FC236}">
                <a16:creationId xmlns:a16="http://schemas.microsoft.com/office/drawing/2014/main" id="{0EAB1262-1023-3ED0-D022-DA70163B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3" y="1340405"/>
            <a:ext cx="2991467" cy="3059590"/>
          </a:xfrm>
          <a:prstGeom prst="rect">
            <a:avLst/>
          </a:prstGeom>
        </p:spPr>
      </p:pic>
      <p:pic>
        <p:nvPicPr>
          <p:cNvPr id="5" name="Picture 4" descr="A sink with a faucet&#10;&#10;Description automatically generated">
            <a:extLst>
              <a:ext uri="{FF2B5EF4-FFF2-40B4-BE49-F238E27FC236}">
                <a16:creationId xmlns:a16="http://schemas.microsoft.com/office/drawing/2014/main" id="{C097EEE1-4D39-F77B-F959-366AEF4E6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3" y="1225550"/>
            <a:ext cx="3626467" cy="3810000"/>
          </a:xfrm>
          <a:prstGeom prst="rect">
            <a:avLst/>
          </a:prstGeom>
        </p:spPr>
      </p:pic>
      <p:pic>
        <p:nvPicPr>
          <p:cNvPr id="7" name="Picture 6" descr="A sink with a faucet&#10;&#10;Description automatically generated">
            <a:extLst>
              <a:ext uri="{FF2B5EF4-FFF2-40B4-BE49-F238E27FC236}">
                <a16:creationId xmlns:a16="http://schemas.microsoft.com/office/drawing/2014/main" id="{59967895-9480-92B5-1299-F4B9EDC9F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32" y="1397000"/>
            <a:ext cx="3266983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00468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103051055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74109669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914948508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22181949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086727234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50658545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710115721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2054248449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389664233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Base MkII Double Bowl Sink 1th Lhb S/S</a:t>
            </a:r>
          </a:p>
        </p:txBody>
      </p:sp>
      <p:sp>
        <p:nvSpPr>
          <p:cNvPr id="1191864723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82296906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2000156</a:t>
            </a:r>
          </a:p>
        </p:txBody>
      </p:sp>
      <p:sp>
        <p:nvSpPr>
          <p:cNvPr id="485077038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1164337375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7 Years Warranty Information: For full warranty terms and conditions please refer to the Base Warranty document Warranty - Commercial Use: 12 Months Spare Parts and Labour: 12 Months</a:t>
            </a:r>
          </a:p>
        </p:txBody>
      </p:sp>
      <p:sp>
        <p:nvSpPr>
          <p:cNvPr id="1370803985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4726184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577351722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252891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085277026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943382328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251480130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32686433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2031587278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750 WALL HUNG VANITY</a:t>
            </a:r>
          </a:p>
        </p:txBody>
      </p:sp>
      <p:sp>
        <p:nvSpPr>
          <p:cNvPr id="491546614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685076661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1759135240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white sink with a faucet&#10;&#10;Description automatically generated">
            <a:extLst>
              <a:ext uri="{FF2B5EF4-FFF2-40B4-BE49-F238E27FC236}">
                <a16:creationId xmlns:a16="http://schemas.microsoft.com/office/drawing/2014/main" id="{49C20A86-2F80-5872-DFDC-0BF864075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5" y="1619250"/>
            <a:ext cx="2769525" cy="2819400"/>
          </a:xfrm>
          <a:prstGeom prst="rect">
            <a:avLst/>
          </a:prstGeom>
        </p:spPr>
      </p:pic>
      <p:pic>
        <p:nvPicPr>
          <p:cNvPr id="7" name="Picture 6" descr="A sink with a faucet&#10;&#10;Description automatically generated">
            <a:extLst>
              <a:ext uri="{FF2B5EF4-FFF2-40B4-BE49-F238E27FC236}">
                <a16:creationId xmlns:a16="http://schemas.microsoft.com/office/drawing/2014/main" id="{AB3B96CF-E364-23E7-76F7-99FE31FB8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397000"/>
            <a:ext cx="3604026" cy="3041650"/>
          </a:xfrm>
          <a:prstGeom prst="rect">
            <a:avLst/>
          </a:prstGeom>
        </p:spPr>
      </p:pic>
      <p:pic>
        <p:nvPicPr>
          <p:cNvPr id="9" name="Picture 8" descr="A sink with a faucet&#10;&#10;Description automatically generated">
            <a:extLst>
              <a:ext uri="{FF2B5EF4-FFF2-40B4-BE49-F238E27FC236}">
                <a16:creationId xmlns:a16="http://schemas.microsoft.com/office/drawing/2014/main" id="{297D0F0D-21DD-4709-B256-EE2265498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06" y="1397001"/>
            <a:ext cx="3053611" cy="31686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76048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408986285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1824178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08382764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401565790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528080906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31587321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1308846324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750 FLOOR MOUNTED</a:t>
            </a:r>
          </a:p>
        </p:txBody>
      </p:sp>
      <p:sp>
        <p:nvSpPr>
          <p:cNvPr id="50611623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610783700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135446711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white sink with a faucet&#10;&#10;Description automatically generated">
            <a:extLst>
              <a:ext uri="{FF2B5EF4-FFF2-40B4-BE49-F238E27FC236}">
                <a16:creationId xmlns:a16="http://schemas.microsoft.com/office/drawing/2014/main" id="{B6D9B171-0F1B-9543-AF08-9067E5427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66603"/>
            <a:ext cx="2876057" cy="2997447"/>
          </a:xfrm>
          <a:prstGeom prst="rect">
            <a:avLst/>
          </a:prstGeom>
        </p:spPr>
      </p:pic>
      <p:pic>
        <p:nvPicPr>
          <p:cNvPr id="5" name="Picture 4" descr="A sink with a faucet&#10;&#10;Description automatically generated">
            <a:extLst>
              <a:ext uri="{FF2B5EF4-FFF2-40B4-BE49-F238E27FC236}">
                <a16:creationId xmlns:a16="http://schemas.microsoft.com/office/drawing/2014/main" id="{30B6BC4C-964C-1FD7-E78E-D15F8AD72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6" y="1263650"/>
            <a:ext cx="3954940" cy="4000500"/>
          </a:xfrm>
          <a:prstGeom prst="rect">
            <a:avLst/>
          </a:prstGeom>
        </p:spPr>
      </p:pic>
      <p:pic>
        <p:nvPicPr>
          <p:cNvPr id="7" name="Picture 6" descr="A sink with a faucet&#10;&#10;Description automatically generated">
            <a:extLst>
              <a:ext uri="{FF2B5EF4-FFF2-40B4-BE49-F238E27FC236}">
                <a16:creationId xmlns:a16="http://schemas.microsoft.com/office/drawing/2014/main" id="{296DA50B-8111-DCF4-9B80-8482E994C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397000"/>
            <a:ext cx="3763824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42956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309620207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7568608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917107485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667114677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415173502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45611765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998615009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900 WALL HUNG VANITY</a:t>
            </a:r>
          </a:p>
        </p:txBody>
      </p:sp>
      <p:sp>
        <p:nvSpPr>
          <p:cNvPr id="56082221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377155037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429752725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white sink with a faucet&#10;&#10;Description automatically generated">
            <a:extLst>
              <a:ext uri="{FF2B5EF4-FFF2-40B4-BE49-F238E27FC236}">
                <a16:creationId xmlns:a16="http://schemas.microsoft.com/office/drawing/2014/main" id="{19379926-A6DE-5D84-CE28-E8ADD8108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8" y="1495949"/>
            <a:ext cx="2920445" cy="3095101"/>
          </a:xfrm>
          <a:prstGeom prst="rect">
            <a:avLst/>
          </a:prstGeom>
        </p:spPr>
      </p:pic>
      <p:pic>
        <p:nvPicPr>
          <p:cNvPr id="5" name="Picture 4" descr="A sink with a faucet&#10;&#10;Description automatically generated">
            <a:extLst>
              <a:ext uri="{FF2B5EF4-FFF2-40B4-BE49-F238E27FC236}">
                <a16:creationId xmlns:a16="http://schemas.microsoft.com/office/drawing/2014/main" id="{000FD46F-C090-6E05-76B2-C325F6EEF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43" y="988627"/>
            <a:ext cx="3244727" cy="3602423"/>
          </a:xfrm>
          <a:prstGeom prst="rect">
            <a:avLst/>
          </a:prstGeom>
        </p:spPr>
      </p:pic>
      <p:pic>
        <p:nvPicPr>
          <p:cNvPr id="7" name="Picture 6" descr="A sink with a faucet&#10;&#10;Description automatically generated">
            <a:extLst>
              <a:ext uri="{FF2B5EF4-FFF2-40B4-BE49-F238E27FC236}">
                <a16:creationId xmlns:a16="http://schemas.microsoft.com/office/drawing/2014/main" id="{D1EFE48E-C289-E8BC-EACD-6834A715C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6" y="1397001"/>
            <a:ext cx="3107184" cy="309510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0839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168663267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89634260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335374135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284858363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244446192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43445599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209887089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900 FLOOR MOUNTED VANITY</a:t>
            </a:r>
          </a:p>
        </p:txBody>
      </p:sp>
      <p:sp>
        <p:nvSpPr>
          <p:cNvPr id="138351695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47989607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550112568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white sink with a faucet&#10;&#10;Description automatically generated">
            <a:extLst>
              <a:ext uri="{FF2B5EF4-FFF2-40B4-BE49-F238E27FC236}">
                <a16:creationId xmlns:a16="http://schemas.microsoft.com/office/drawing/2014/main" id="{F1697564-170C-4805-7508-C763B790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1" y="1282330"/>
            <a:ext cx="3381252" cy="2997447"/>
          </a:xfrm>
          <a:prstGeom prst="rect">
            <a:avLst/>
          </a:prstGeom>
        </p:spPr>
      </p:pic>
      <p:pic>
        <p:nvPicPr>
          <p:cNvPr id="5" name="Picture 4" descr="A sink with a faucet&#10;&#10;Description automatically generated">
            <a:extLst>
              <a:ext uri="{FF2B5EF4-FFF2-40B4-BE49-F238E27FC236}">
                <a16:creationId xmlns:a16="http://schemas.microsoft.com/office/drawing/2014/main" id="{0962AA82-C894-F359-1793-AC14E074C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71" y="1364942"/>
            <a:ext cx="3160804" cy="3226108"/>
          </a:xfrm>
          <a:prstGeom prst="rect">
            <a:avLst/>
          </a:prstGeom>
        </p:spPr>
      </p:pic>
      <p:pic>
        <p:nvPicPr>
          <p:cNvPr id="7" name="Picture 6" descr="A sink with a faucet&#10;&#10;Description automatically generated">
            <a:extLst>
              <a:ext uri="{FF2B5EF4-FFF2-40B4-BE49-F238E27FC236}">
                <a16:creationId xmlns:a16="http://schemas.microsoft.com/office/drawing/2014/main" id="{663A0B3C-4E94-BC68-0707-DDF194861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59" y="1301811"/>
            <a:ext cx="3014337" cy="313677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822795" name="Rectangle 212822794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3" y="0"/>
            <a:ext cx="10690727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22763" name="Text"/>
          <p:cNvSpPr>
            <a:spLocks noGrp="1"/>
          </p:cNvSpPr>
          <p:nvPr/>
        </p:nvSpPr>
        <p:spPr>
          <a:xfrm>
            <a:off x="851567" y="1345271"/>
            <a:ext cx="4758862" cy="2630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60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HOT WATER</a:t>
            </a:r>
          </a:p>
        </p:txBody>
      </p:sp>
      <p:sp>
        <p:nvSpPr>
          <p:cNvPr id="212822796" name="Freeform: Shape 212822795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876" y="1"/>
            <a:ext cx="995547" cy="52668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2822797" name="Oval 212822796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2891787"/>
            <a:ext cx="712566" cy="89517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822798" name="Block Arc 21282279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548604" y="1593189"/>
            <a:ext cx="2630781" cy="2094124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2822799" name="Freeform: Shape 212822798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0"/>
            <a:ext cx="2030668" cy="170896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2822800" name="Straight Connector 21282279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3484" y="1467195"/>
            <a:ext cx="0" cy="1760437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822801" name="Freeform: Shape 21282280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784" y="4530904"/>
            <a:ext cx="1040616" cy="195209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2822782" name="Arc 21282278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5338753" y="4567310"/>
            <a:ext cx="3581511" cy="4499338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822802" name="Freeform: Shape 212822801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5468127"/>
            <a:ext cx="2318440" cy="2088374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96187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2014421158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62043005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288361331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39125648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66358420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3962134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26333656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925007198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97627915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Thermann 20l G-Series C/Flow 50deg Lpg</a:t>
            </a:r>
          </a:p>
        </p:txBody>
      </p:sp>
      <p:sp>
        <p:nvSpPr>
          <p:cNvPr id="185730825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394998143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1361329</a:t>
            </a:r>
          </a:p>
        </p:txBody>
      </p:sp>
      <p:sp>
        <p:nvSpPr>
          <p:cNvPr id="870803037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7463592" name="Rectangle 257463591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3" y="0"/>
            <a:ext cx="10690727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63587" name="Text"/>
          <p:cNvSpPr>
            <a:spLocks noGrp="1"/>
          </p:cNvSpPr>
          <p:nvPr/>
        </p:nvSpPr>
        <p:spPr>
          <a:xfrm>
            <a:off x="851567" y="1345271"/>
            <a:ext cx="4758862" cy="2630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60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FILTER</a:t>
            </a:r>
          </a:p>
        </p:txBody>
      </p:sp>
      <p:sp>
        <p:nvSpPr>
          <p:cNvPr id="257463594" name="Freeform: Shape 257463593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876" y="1"/>
            <a:ext cx="995547" cy="52668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7463596" name="Oval 257463595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2891787"/>
            <a:ext cx="712566" cy="89517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463598" name="Block Arc 25746359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548604" y="1593189"/>
            <a:ext cx="2630781" cy="2094124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7463600" name="Freeform: Shape 25746359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0"/>
            <a:ext cx="2030668" cy="170896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57463602" name="Straight Connector 257463601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3484" y="1467195"/>
            <a:ext cx="0" cy="1760437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463604" name="Freeform: Shape 257463603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784" y="4530904"/>
            <a:ext cx="1040616" cy="195209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463606" name="Arc 257463605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5338753" y="4567310"/>
            <a:ext cx="3581511" cy="4499338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463608" name="Freeform: Shape 257463607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2857" y="5468127"/>
            <a:ext cx="2318440" cy="2088374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0908981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383758386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23632083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123974132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56096039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549832313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64358198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534577605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sp>
        <p:nvSpPr>
          <p:cNvPr id="566903241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Bwt Inline Water Filter Kit 0.5 Micron</a:t>
            </a:r>
          </a:p>
        </p:txBody>
      </p:sp>
      <p:sp>
        <p:nvSpPr>
          <p:cNvPr id="846666355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053589282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1910992</a:t>
            </a:r>
          </a:p>
        </p:txBody>
      </p:sp>
      <p:sp>
        <p:nvSpPr>
          <p:cNvPr id="1526768349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674718845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Information: 7 Year System Warranty, 1 Year Head Warranty</a:t>
            </a:r>
          </a:p>
        </p:txBody>
      </p:sp>
      <p:sp>
        <p:nvSpPr>
          <p:cNvPr id="572086154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6503044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565791469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5136337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52590411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75877094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186735210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1368840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580740872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sp>
        <p:nvSpPr>
          <p:cNvPr id="769383620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100mm SS Tile Ins SS Chan&amp;Fitt 20dp  900</a:t>
            </a:r>
          </a:p>
        </p:txBody>
      </p:sp>
      <p:sp>
        <p:nvSpPr>
          <p:cNvPr id="1132231434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494015166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306652</a:t>
            </a:r>
          </a:p>
        </p:txBody>
      </p:sp>
      <p:sp>
        <p:nvSpPr>
          <p:cNvPr id="1185093350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781578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367613590" name="Rectangle"/>
          <p:cNvSpPr>
            <a:spLocks noGrp="1"/>
          </p:cNvSpPr>
          <p:nvPr/>
        </p:nvSpPr>
        <p:spPr>
          <a:xfrm>
            <a:off x="20320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08805049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953867326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792404533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891208354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52081477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2143350774" name="Text"/>
          <p:cNvSpPr>
            <a:spLocks noGrp="1"/>
          </p:cNvSpPr>
          <p:nvPr/>
        </p:nvSpPr>
        <p:spPr>
          <a:xfrm>
            <a:off x="520700" y="1143000"/>
            <a:ext cx="9652000" cy="508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8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2800" b="1">
                <a:solidFill>
                  <a:srgbClr val="777777"/>
                </a:solidFill>
                <a:latin typeface="Arial"/>
                <a:ea typeface="Arial"/>
                <a:cs typeface="Arial"/>
              </a:rPr>
              <a:t>We offer market leading warranties</a:t>
            </a:r>
          </a:p>
        </p:txBody>
      </p:sp>
      <p:pic>
        <p:nvPicPr>
          <p:cNvPr id="2082656663" name="Picture"/>
          <p:cNvPicPr>
            <a:picLocks noChangeAspect="1"/>
          </p:cNvPicPr>
          <p:nvPr/>
        </p:nvPicPr>
        <p:blipFill>
          <a:blip r:embed="rId3"/>
          <a:srcRect/>
          <a:stretch>
            <a:fillRect b="12058"/>
          </a:stretch>
        </p:blipFill>
        <p:spPr>
          <a:xfrm>
            <a:off x="520700" y="2159000"/>
            <a:ext cx="5080000" cy="4318000"/>
          </a:xfrm>
          <a:prstGeom prst="rect">
            <a:avLst/>
          </a:prstGeom>
        </p:spPr>
      </p:pic>
      <p:sp>
        <p:nvSpPr>
          <p:cNvPr id="82132666" name="Text"/>
          <p:cNvSpPr>
            <a:spLocks noGrp="1"/>
          </p:cNvSpPr>
          <p:nvPr/>
        </p:nvSpPr>
        <p:spPr>
          <a:xfrm>
            <a:off x="5854700" y="2286000"/>
            <a:ext cx="4318000" cy="1778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900">
                <a:latin typeface="Arial"/>
                <a:ea typeface="Arial"/>
                <a:cs typeface="Arial"/>
              </a:rPr>
              <a:t>Reece provides comprehensive warranties for all their VAP products giving you peace of mind.</a:t>
            </a:r>
          </a:p>
        </p:txBody>
      </p:sp>
      <p:sp>
        <p:nvSpPr>
          <p:cNvPr id="1872195423" name="Text"/>
          <p:cNvSpPr>
            <a:spLocks noGrp="1"/>
          </p:cNvSpPr>
          <p:nvPr/>
        </p:nvSpPr>
        <p:spPr>
          <a:xfrm>
            <a:off x="5854700" y="4064000"/>
            <a:ext cx="4318000" cy="2286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900">
                <a:latin typeface="Arial"/>
                <a:ea typeface="Arial"/>
                <a:cs typeface="Arial"/>
              </a:rPr>
              <a:t>While different products receive different warranties, all warranties start at a minimum of seven years for domestic use and 12 months for spare parts and labour.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4671441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787259845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8440995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792841222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2020943009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86168803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69865827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452685615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676197501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1839543958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Base MkII Double Bowl Sink 1th Rhb S/S</a:t>
            </a:r>
          </a:p>
        </p:txBody>
      </p:sp>
      <p:sp>
        <p:nvSpPr>
          <p:cNvPr id="152839574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677456884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2000157</a:t>
            </a:r>
          </a:p>
        </p:txBody>
      </p:sp>
      <p:sp>
        <p:nvSpPr>
          <p:cNvPr id="1170650272" name="Text"/>
          <p:cNvSpPr>
            <a:spLocks noGrp="1"/>
          </p:cNvSpPr>
          <p:nvPr/>
        </p:nvSpPr>
        <p:spPr>
          <a:xfrm>
            <a:off x="508000" y="5600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Warranty: </a:t>
            </a:r>
          </a:p>
        </p:txBody>
      </p:sp>
      <p:sp>
        <p:nvSpPr>
          <p:cNvPr id="26422024" name="Text"/>
          <p:cNvSpPr>
            <a:spLocks noGrp="1"/>
          </p:cNvSpPr>
          <p:nvPr/>
        </p:nvSpPr>
        <p:spPr>
          <a:xfrm>
            <a:off x="1524000" y="5600700"/>
            <a:ext cx="8255000" cy="4318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Warranty - Domestic Use: 7 Years Warranty Information: For full warranty terms and conditions please refer to the Base Warranty document Warranty - Commercial Use: 12 Months Spare Parts and Labour: 12 Months</a:t>
            </a:r>
          </a:p>
        </p:txBody>
      </p:sp>
      <p:sp>
        <p:nvSpPr>
          <p:cNvPr id="287693449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446192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358410312" name="Rectangle"/>
          <p:cNvSpPr>
            <a:spLocks noGrp="1"/>
          </p:cNvSpPr>
          <p:nvPr/>
        </p:nvSpPr>
        <p:spPr>
          <a:xfrm>
            <a:off x="20320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10412290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695415667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42008399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70278271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52738576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2054360221" name="Text"/>
          <p:cNvSpPr>
            <a:spLocks noGrp="1"/>
          </p:cNvSpPr>
          <p:nvPr/>
        </p:nvSpPr>
        <p:spPr>
          <a:xfrm>
            <a:off x="508000" y="1143000"/>
            <a:ext cx="6223000" cy="508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800" b="1">
                <a:solidFill>
                  <a:srgbClr val="777777"/>
                </a:solidFill>
                <a:latin typeface="Arial"/>
                <a:ea typeface="Arial"/>
                <a:cs typeface="Arial"/>
              </a:defRPr>
            </a:pPr>
            <a:r>
              <a:rPr lang="en" sz="2800" b="1">
                <a:solidFill>
                  <a:srgbClr val="777777"/>
                </a:solidFill>
                <a:latin typeface="Arial"/>
                <a:ea typeface="Arial"/>
                <a:cs typeface="Arial"/>
              </a:rPr>
              <a:t>We are there after the sale.</a:t>
            </a:r>
          </a:p>
        </p:txBody>
      </p:sp>
      <p:sp>
        <p:nvSpPr>
          <p:cNvPr id="1161359108" name="Text"/>
          <p:cNvSpPr>
            <a:spLocks noGrp="1"/>
          </p:cNvSpPr>
          <p:nvPr/>
        </p:nvSpPr>
        <p:spPr>
          <a:xfrm>
            <a:off x="508000" y="1651000"/>
            <a:ext cx="6223000" cy="4953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br/>
            <a:r>
              <a:rPr lang="en" sz="2200">
                <a:latin typeface="Arial"/>
                <a:ea typeface="Arial"/>
                <a:cs typeface="Arial"/>
              </a:rPr>
              <a:t>    •  The service extends beyond the sale of</a:t>
            </a:r>
            <a:br/>
            <a:r>
              <a:rPr lang="en" sz="2200">
                <a:latin typeface="Arial"/>
                <a:ea typeface="Arial"/>
                <a:cs typeface="Arial"/>
              </a:rPr>
              <a:t>       your products</a:t>
            </a:r>
            <a:br/>
            <a:br/>
            <a:r>
              <a:rPr lang="en" sz="2200">
                <a:latin typeface="Arial"/>
                <a:ea typeface="Arial"/>
                <a:cs typeface="Arial"/>
              </a:rPr>
              <a:t>    •  Reece is committed to providing the best</a:t>
            </a:r>
            <a:br/>
            <a:r>
              <a:rPr lang="en" sz="2200">
                <a:latin typeface="Arial"/>
                <a:ea typeface="Arial"/>
                <a:cs typeface="Arial"/>
              </a:rPr>
              <a:t>       after sales service, supported by the Reece</a:t>
            </a:r>
            <a:br/>
            <a:r>
              <a:rPr lang="en" sz="2200">
                <a:latin typeface="Arial"/>
                <a:ea typeface="Arial"/>
                <a:cs typeface="Arial"/>
              </a:rPr>
              <a:t>       Customer Care department</a:t>
            </a:r>
            <a:br/>
            <a:br/>
            <a:r>
              <a:rPr lang="en" sz="2200">
                <a:latin typeface="Arial"/>
                <a:ea typeface="Arial"/>
                <a:cs typeface="Arial"/>
              </a:rPr>
              <a:t>    •  Product warranties enhance your reputation</a:t>
            </a:r>
            <a:br/>
            <a:r>
              <a:rPr lang="en" sz="2200">
                <a:latin typeface="Arial"/>
                <a:ea typeface="Arial"/>
                <a:cs typeface="Arial"/>
              </a:rPr>
              <a:t>        and protect your clients</a:t>
            </a:r>
            <a:br/>
            <a:br/>
            <a:r>
              <a:rPr lang="en" sz="2200"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555334744" name="Picture"/>
          <p:cNvPicPr>
            <a:picLocks noChangeAspect="1"/>
          </p:cNvPicPr>
          <p:nvPr/>
        </p:nvPicPr>
        <p:blipFill>
          <a:blip r:embed="rId3"/>
          <a:srcRect/>
          <a:stretch>
            <a:fillRect r="13877"/>
          </a:stretch>
        </p:blipFill>
        <p:spPr>
          <a:xfrm>
            <a:off x="6731000" y="1397000"/>
            <a:ext cx="3111500" cy="2540000"/>
          </a:xfrm>
          <a:prstGeom prst="rect">
            <a:avLst/>
          </a:prstGeom>
        </p:spPr>
      </p:pic>
      <p:pic>
        <p:nvPicPr>
          <p:cNvPr id="1772592124" name="Picture"/>
          <p:cNvPicPr>
            <a:picLocks noChangeAspect="1"/>
          </p:cNvPicPr>
          <p:nvPr/>
        </p:nvPicPr>
        <p:blipFill>
          <a:blip r:embed="rId4"/>
          <a:srcRect/>
          <a:stretch>
            <a:fillRect r="20408"/>
          </a:stretch>
        </p:blipFill>
        <p:spPr>
          <a:xfrm>
            <a:off x="6731000" y="3937000"/>
            <a:ext cx="31115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227718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719562639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421390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849366691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1461394029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626542302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96764924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sp>
        <p:nvSpPr>
          <p:cNvPr id="72041242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GRANITE SINK</a:t>
            </a:r>
          </a:p>
        </p:txBody>
      </p:sp>
      <p:sp>
        <p:nvSpPr>
          <p:cNvPr id="2093401773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205015877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101</a:t>
            </a:r>
          </a:p>
        </p:txBody>
      </p:sp>
      <p:sp>
        <p:nvSpPr>
          <p:cNvPr id="1620790654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  <p:pic>
        <p:nvPicPr>
          <p:cNvPr id="3" name="Picture 2" descr="A black sink with two holes&#10;&#10;Description automatically generated">
            <a:extLst>
              <a:ext uri="{FF2B5EF4-FFF2-40B4-BE49-F238E27FC236}">
                <a16:creationId xmlns:a16="http://schemas.microsoft.com/office/drawing/2014/main" id="{206BC3A3-0C47-23FD-B484-42190A052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0" y="1758607"/>
            <a:ext cx="3943900" cy="24577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465164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574837153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66909561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05126344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965048366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346783660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07520552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33187788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751659772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523367536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GN PO Sink MIX CV 2F CP 5*lf</a:t>
            </a:r>
          </a:p>
        </p:txBody>
      </p:sp>
      <p:sp>
        <p:nvSpPr>
          <p:cNvPr id="1084770464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684383679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2265801</a:t>
            </a:r>
          </a:p>
        </p:txBody>
      </p:sp>
      <p:sp>
        <p:nvSpPr>
          <p:cNvPr id="1863829712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480310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2113571116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1051913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37806589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75073540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769901134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47185959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662473612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220868370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909530699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G/N Sink Mixer Crv CP (5*) LF</a:t>
            </a:r>
          </a:p>
        </p:txBody>
      </p:sp>
      <p:sp>
        <p:nvSpPr>
          <p:cNvPr id="138200318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459751665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2265797</a:t>
            </a:r>
          </a:p>
        </p:txBody>
      </p:sp>
      <p:sp>
        <p:nvSpPr>
          <p:cNvPr id="945907050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437987" name="Picture"/>
          <p:cNvPicPr>
            <a:picLocks noChangeAspect="1"/>
          </p:cNvPicPr>
          <p:nvPr/>
        </p:nvPicPr>
        <p:blipFill>
          <a:blip r:embed="rId2"/>
          <a:srcRect/>
          <a:stretch>
            <a:fillRect b="30000"/>
          </a:stretch>
        </p:blipFill>
        <p:spPr>
          <a:xfrm>
            <a:off x="508000" y="6350000"/>
            <a:ext cx="1270000" cy="508000"/>
          </a:xfrm>
          <a:prstGeom prst="rect">
            <a:avLst/>
          </a:prstGeom>
        </p:spPr>
      </p:pic>
      <p:sp>
        <p:nvSpPr>
          <p:cNvPr id="1377091701" name="Rectangle"/>
          <p:cNvSpPr>
            <a:spLocks noGrp="1"/>
          </p:cNvSpPr>
          <p:nvPr/>
        </p:nvSpPr>
        <p:spPr>
          <a:xfrm>
            <a:off x="2044700" y="6350000"/>
            <a:ext cx="8128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2718148" name="Text"/>
          <p:cNvSpPr>
            <a:spLocks noGrp="1"/>
          </p:cNvSpPr>
          <p:nvPr/>
        </p:nvSpPr>
        <p:spPr>
          <a:xfrm>
            <a:off x="2159000" y="6477000"/>
            <a:ext cx="51435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645882043" name="Text"/>
          <p:cNvSpPr>
            <a:spLocks noGrp="1"/>
          </p:cNvSpPr>
          <p:nvPr/>
        </p:nvSpPr>
        <p:spPr>
          <a:xfrm>
            <a:off x="8001000" y="6477000"/>
            <a:ext cx="2108200" cy="2540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Valid Until 6th January 2025</a:t>
            </a:r>
          </a:p>
        </p:txBody>
      </p:sp>
      <p:sp>
        <p:nvSpPr>
          <p:cNvPr id="367797415" name="Text"/>
          <p:cNvSpPr>
            <a:spLocks noGrp="1"/>
          </p:cNvSpPr>
          <p:nvPr/>
        </p:nvSpPr>
        <p:spPr>
          <a:xfrm>
            <a:off x="3314700" y="6921500"/>
            <a:ext cx="6858000" cy="2286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  <a:defRPr sz="1000" i="1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000" i="1">
                <a:latin typeface="Arial"/>
                <a:ea typeface="Arial"/>
                <a:cs typeface="Arial"/>
              </a:rPr>
              <a:t>All images are for illustration purposes only - not for construction. Colours &amp; Sizes can vary &amp; may be subject to change</a:t>
            </a:r>
          </a:p>
        </p:txBody>
      </p:sp>
      <p:sp>
        <p:nvSpPr>
          <p:cNvPr id="1636780295" name="Rectangle"/>
          <p:cNvSpPr>
            <a:spLocks noGrp="1"/>
          </p:cNvSpPr>
          <p:nvPr/>
        </p:nvSpPr>
        <p:spPr>
          <a:xfrm>
            <a:off x="508000" y="254000"/>
            <a:ext cx="9652000" cy="520700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45443423" name="Text"/>
          <p:cNvSpPr>
            <a:spLocks noGrp="1"/>
          </p:cNvSpPr>
          <p:nvPr/>
        </p:nvSpPr>
        <p:spPr>
          <a:xfrm>
            <a:off x="7366000" y="241300"/>
            <a:ext cx="2743200" cy="520700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200">
                <a:latin typeface="Arial"/>
                <a:ea typeface="Arial"/>
                <a:cs typeface="Arial"/>
              </a:rPr>
              <a:t>Presentation of Quote 444511196</a:t>
            </a:r>
          </a:p>
        </p:txBody>
      </p:sp>
      <p:pic>
        <p:nvPicPr>
          <p:cNvPr id="1802243113" name="Picture"/>
          <p:cNvPicPr>
            <a:picLocks noChangeAspect="1"/>
          </p:cNvPicPr>
          <p:nvPr/>
        </p:nvPicPr>
        <p:blipFill>
          <a:blip r:embed="rId3"/>
          <a:srcRect/>
          <a:stretch>
            <a:fillRect t="9866" b="9866"/>
          </a:stretch>
        </p:blipFill>
        <p:spPr>
          <a:xfrm>
            <a:off x="647700" y="774700"/>
            <a:ext cx="4064000" cy="3797300"/>
          </a:xfrm>
          <a:prstGeom prst="rect">
            <a:avLst/>
          </a:prstGeom>
        </p:spPr>
      </p:pic>
      <p:pic>
        <p:nvPicPr>
          <p:cNvPr id="1817473892" name="Picture"/>
          <p:cNvPicPr>
            <a:picLocks noChangeAspect="1"/>
          </p:cNvPicPr>
          <p:nvPr/>
        </p:nvPicPr>
        <p:blipFill>
          <a:blip r:embed="rId4"/>
          <a:srcRect/>
          <a:stretch>
            <a:fillRect t="9866" b="9866"/>
          </a:stretch>
        </p:blipFill>
        <p:spPr>
          <a:xfrm>
            <a:off x="5981700" y="774700"/>
            <a:ext cx="4064000" cy="3797300"/>
          </a:xfrm>
          <a:prstGeom prst="rect">
            <a:avLst/>
          </a:prstGeom>
        </p:spPr>
      </p:pic>
      <p:sp>
        <p:nvSpPr>
          <p:cNvPr id="2075392543" name="Text"/>
          <p:cNvSpPr>
            <a:spLocks noGrp="1"/>
          </p:cNvSpPr>
          <p:nvPr/>
        </p:nvSpPr>
        <p:spPr>
          <a:xfrm>
            <a:off x="508000" y="4965700"/>
            <a:ext cx="7112000" cy="381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Mizu Drift G/N Sink Mixer Crv MB (5*) LF</a:t>
            </a:r>
          </a:p>
        </p:txBody>
      </p:sp>
      <p:sp>
        <p:nvSpPr>
          <p:cNvPr id="2041942509" name="Text"/>
          <p:cNvSpPr>
            <a:spLocks noGrp="1"/>
          </p:cNvSpPr>
          <p:nvPr/>
        </p:nvSpPr>
        <p:spPr>
          <a:xfrm>
            <a:off x="508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Product Code: </a:t>
            </a:r>
          </a:p>
        </p:txBody>
      </p:sp>
      <p:sp>
        <p:nvSpPr>
          <p:cNvPr id="1924388790" name="Text"/>
          <p:cNvSpPr>
            <a:spLocks noGrp="1"/>
          </p:cNvSpPr>
          <p:nvPr/>
        </p:nvSpPr>
        <p:spPr>
          <a:xfrm>
            <a:off x="1524000" y="5346700"/>
            <a:ext cx="1016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" sz="1100">
                <a:latin typeface="Arial"/>
                <a:ea typeface="Arial"/>
                <a:cs typeface="Arial"/>
              </a:rPr>
              <a:t>2265798</a:t>
            </a:r>
          </a:p>
        </p:txBody>
      </p:sp>
      <p:sp>
        <p:nvSpPr>
          <p:cNvPr id="1026770391" name="Text"/>
          <p:cNvSpPr>
            <a:spLocks noGrp="1"/>
          </p:cNvSpPr>
          <p:nvPr/>
        </p:nvSpPr>
        <p:spPr>
          <a:xfrm>
            <a:off x="2540000" y="5346700"/>
            <a:ext cx="1270000" cy="254000"/>
          </a:xfrm>
          <a:prstGeom prst="rect">
            <a:avLst/>
          </a:prstGeom>
        </p:spPr>
        <p:txBody>
          <a:bodyPr wrap="square" lIns="0" tIns="0" rIns="0" bIns="0" rtlCol="0" anchor="t"/>
          <a:lstStyle/>
          <a:p>
            <a:pPr algn="l">
              <a:lnSpc>
                <a:spcPct val="100000"/>
              </a:lnSpc>
              <a:defRPr sz="1000">
                <a:solidFill>
                  <a:srgbClr val="000000"/>
                </a:solidFill>
                <a:latin typeface="SansSerif"/>
                <a:ea typeface="SansSerif"/>
                <a:cs typeface="SansSerif"/>
              </a:defRPr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3060</Words>
  <Application>Microsoft Office PowerPoint</Application>
  <PresentationFormat>Custom</PresentationFormat>
  <Paragraphs>341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Sinclair</dc:creator>
  <cp:lastModifiedBy>Bronson David</cp:lastModifiedBy>
  <cp:revision>1</cp:revision>
  <dcterms:modified xsi:type="dcterms:W3CDTF">2025-02-01T04:54:04Z</dcterms:modified>
</cp:coreProperties>
</file>